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panose="020B0604020202020204" pitchFamily="2" charset="0"/>
      <p:regular r:id="rId13"/>
      <p:bold r:id="rId14"/>
    </p:embeddedFont>
    <p:embeddedFont>
      <p:font typeface="Twinkl SemiBold" pitchFamily="2" charset="0"/>
      <p:bold r:id="rId15"/>
    </p:embeddedFont>
    <p:embeddedFont>
      <p:font typeface="Sassoon Infant Rg" panose="02000503030000020003" pitchFamily="50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45AA"/>
    <a:srgbClr val="00B050"/>
    <a:srgbClr val="A8E4C6"/>
    <a:srgbClr val="CF2C2C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64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99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759" y="1963284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Twinkl" pitchFamily="2" charset="0"/>
              </a:rPr>
              <a:t>Which picture will we be reading today?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6" name="Photo of children" descr="Children, Win, Success, Video Game, Play, Happy">
            <a:extLst>
              <a:ext uri="{FF2B5EF4-FFF2-40B4-BE49-F238E27FC236}">
                <a16:creationId xmlns:a16="http://schemas.microsoft.com/office/drawing/2014/main" id="{8B652921-EA1E-4F9F-8FAF-5771EA2B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15" y="1796808"/>
            <a:ext cx="5540571" cy="3693714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Question mark in circle"/>
          <p:cNvGrpSpPr/>
          <p:nvPr/>
        </p:nvGrpSpPr>
        <p:grpSpPr>
          <a:xfrm>
            <a:off x="3387941" y="2459606"/>
            <a:ext cx="2368118" cy="2368118"/>
            <a:chOff x="3387941" y="2244941"/>
            <a:chExt cx="2368118" cy="2368118"/>
          </a:xfrm>
        </p:grpSpPr>
        <p:sp>
          <p:nvSpPr>
            <p:cNvPr id="4" name="Circle"/>
            <p:cNvSpPr/>
            <p:nvPr/>
          </p:nvSpPr>
          <p:spPr>
            <a:xfrm>
              <a:off x="3387941" y="2244941"/>
              <a:ext cx="2368118" cy="2368118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?"/>
            <p:cNvSpPr txBox="1"/>
            <p:nvPr/>
          </p:nvSpPr>
          <p:spPr>
            <a:xfrm>
              <a:off x="4107012" y="2459504"/>
              <a:ext cx="92044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Twinkl" pitchFamily="2" charset="0"/>
              </a:rPr>
              <a:t>Vocabulary Victor </a:t>
            </a:r>
            <a:r>
              <a:rPr lang="en-GB" sz="3200" dirty="0">
                <a:latin typeface="Twinkl" pitchFamily="2" charset="0"/>
              </a:rPr>
              <a:t>wants to know…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6" name="Photo of children" descr="Children, Win, Success, Video Game, Play, Happy">
            <a:extLst>
              <a:ext uri="{FF2B5EF4-FFF2-40B4-BE49-F238E27FC236}">
                <a16:creationId xmlns:a16="http://schemas.microsoft.com/office/drawing/2014/main" id="{8B652921-EA1E-4F9F-8FAF-5771EA2B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71" y="3087728"/>
            <a:ext cx="4324148" cy="2882766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55650" y="2735747"/>
            <a:ext cx="2497157" cy="2497157"/>
          </a:xfrm>
          <a:prstGeom prst="ellipse">
            <a:avLst/>
          </a:prstGeom>
          <a:solidFill>
            <a:srgbClr val="CF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9" y="2139390"/>
            <a:ext cx="2575363" cy="3953435"/>
          </a:xfrm>
          <a:prstGeom prst="rect">
            <a:avLst/>
          </a:prstGeom>
        </p:spPr>
      </p:pic>
      <p:sp>
        <p:nvSpPr>
          <p:cNvPr id="9" name="Speech Bubble: Rectangle with Corners Rounded 2">
            <a:extLst>
              <a:ext uri="{FF2B5EF4-FFF2-40B4-BE49-F238E27FC236}">
                <a16:creationId xmlns:a16="http://schemas.microsoft.com/office/drawing/2014/main" id="{B73EE093-373F-4340-A433-7432242FB0E0}"/>
              </a:ext>
            </a:extLst>
          </p:cNvPr>
          <p:cNvSpPr/>
          <p:nvPr/>
        </p:nvSpPr>
        <p:spPr>
          <a:xfrm>
            <a:off x="2985356" y="1442740"/>
            <a:ext cx="3426201" cy="1393299"/>
          </a:xfrm>
          <a:prstGeom prst="wedgeRoundRectCallout">
            <a:avLst>
              <a:gd name="adj1" fmla="val -41774"/>
              <a:gd name="adj2" fmla="val 70815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Which </a:t>
            </a:r>
            <a:r>
              <a:rPr lang="en-GB" sz="2000" b="1" dirty="0">
                <a:solidFill>
                  <a:schemeClr val="tx1"/>
                </a:solidFill>
                <a:latin typeface="Twinkl" pitchFamily="2" charset="0"/>
              </a:rPr>
              <a:t>two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adjectives could I use to describe how the children might be feeling?</a:t>
            </a:r>
          </a:p>
        </p:txBody>
      </p:sp>
    </p:spTree>
    <p:extLst>
      <p:ext uri="{BB962C8B-B14F-4D97-AF65-F5344CB8AC3E}">
        <p14:creationId xmlns:p14="http://schemas.microsoft.com/office/powerpoint/2010/main" val="5924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C000"/>
                </a:solidFill>
                <a:latin typeface="Twinkl" pitchFamily="2" charset="0"/>
              </a:rPr>
              <a:t>Rex Retriever </a:t>
            </a:r>
            <a:r>
              <a:rPr lang="en-GB" sz="3200" dirty="0">
                <a:latin typeface="Twinkl" pitchFamily="2" charset="0"/>
              </a:rPr>
              <a:t>wants to know…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6" name="Photo of children" descr="Children, Win, Success, Video Game, Play, Happy">
            <a:extLst>
              <a:ext uri="{FF2B5EF4-FFF2-40B4-BE49-F238E27FC236}">
                <a16:creationId xmlns:a16="http://schemas.microsoft.com/office/drawing/2014/main" id="{8B652921-EA1E-4F9F-8FAF-5771EA2B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71" y="3087728"/>
            <a:ext cx="4324148" cy="2882766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55650" y="2735747"/>
            <a:ext cx="2497157" cy="2497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2">
            <a:extLst>
              <a:ext uri="{FF2B5EF4-FFF2-40B4-BE49-F238E27FC236}">
                <a16:creationId xmlns:a16="http://schemas.microsoft.com/office/drawing/2014/main" id="{B73EE093-373F-4340-A433-7432242FB0E0}"/>
              </a:ext>
            </a:extLst>
          </p:cNvPr>
          <p:cNvSpPr/>
          <p:nvPr/>
        </p:nvSpPr>
        <p:spPr>
          <a:xfrm>
            <a:off x="3052536" y="1800358"/>
            <a:ext cx="2350437" cy="960213"/>
          </a:xfrm>
          <a:prstGeom prst="wedgeRoundRectCallout">
            <a:avLst>
              <a:gd name="adj1" fmla="val -41774"/>
              <a:gd name="adj2" fmla="val 70815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Who can you see</a:t>
            </a:r>
            <a:br>
              <a:rPr lang="en-GB" sz="20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in the picture?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594163"/>
            <a:ext cx="3931922" cy="278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B0F0"/>
                </a:solidFill>
                <a:latin typeface="Twinkl" pitchFamily="2" charset="0"/>
              </a:rPr>
              <a:t>Sequencing Suki </a:t>
            </a:r>
            <a:r>
              <a:rPr lang="en-GB" sz="3200" dirty="0">
                <a:latin typeface="Twinkl" pitchFamily="2" charset="0"/>
              </a:rPr>
              <a:t>wants to know…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6" name="Photo of children" descr="Children, Win, Success, Video Game, Play, Happy">
            <a:extLst>
              <a:ext uri="{FF2B5EF4-FFF2-40B4-BE49-F238E27FC236}">
                <a16:creationId xmlns:a16="http://schemas.microsoft.com/office/drawing/2014/main" id="{8B652921-EA1E-4F9F-8FAF-5771EA2B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71" y="3087728"/>
            <a:ext cx="4324148" cy="2882766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55650" y="2735747"/>
            <a:ext cx="2497157" cy="24971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2">
            <a:extLst>
              <a:ext uri="{FF2B5EF4-FFF2-40B4-BE49-F238E27FC236}">
                <a16:creationId xmlns:a16="http://schemas.microsoft.com/office/drawing/2014/main" id="{B73EE093-373F-4340-A433-7432242FB0E0}"/>
              </a:ext>
            </a:extLst>
          </p:cNvPr>
          <p:cNvSpPr/>
          <p:nvPr/>
        </p:nvSpPr>
        <p:spPr>
          <a:xfrm>
            <a:off x="3622691" y="1267068"/>
            <a:ext cx="2810382" cy="1437380"/>
          </a:xfrm>
          <a:prstGeom prst="wedgeRoundRectCallout">
            <a:avLst>
              <a:gd name="adj1" fmla="val -41774"/>
              <a:gd name="adj2" fmla="val 70815"/>
              <a:gd name="adj3" fmla="val 1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How could you use less than 20 words to sum up what you can see in this picture?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3" y="2414657"/>
            <a:ext cx="3192991" cy="367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B050"/>
                </a:solidFill>
                <a:latin typeface="Twinkl" pitchFamily="2" charset="0"/>
              </a:rPr>
              <a:t>Inference Iggy </a:t>
            </a:r>
            <a:r>
              <a:rPr lang="en-GB" sz="3200" dirty="0">
                <a:latin typeface="Twinkl" pitchFamily="2" charset="0"/>
              </a:rPr>
              <a:t>wants to know…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6" name="Photo of children" descr="Children, Win, Success, Video Game, Play, Happy">
            <a:extLst>
              <a:ext uri="{FF2B5EF4-FFF2-40B4-BE49-F238E27FC236}">
                <a16:creationId xmlns:a16="http://schemas.microsoft.com/office/drawing/2014/main" id="{8B652921-EA1E-4F9F-8FAF-5771EA2B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71" y="3087728"/>
            <a:ext cx="4324148" cy="2882766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55650" y="2735747"/>
            <a:ext cx="2497157" cy="24971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2">
            <a:extLst>
              <a:ext uri="{FF2B5EF4-FFF2-40B4-BE49-F238E27FC236}">
                <a16:creationId xmlns:a16="http://schemas.microsoft.com/office/drawing/2014/main" id="{B73EE093-373F-4340-A433-7432242FB0E0}"/>
              </a:ext>
            </a:extLst>
          </p:cNvPr>
          <p:cNvSpPr/>
          <p:nvPr/>
        </p:nvSpPr>
        <p:spPr>
          <a:xfrm>
            <a:off x="2783594" y="1298367"/>
            <a:ext cx="2810382" cy="1437380"/>
          </a:xfrm>
          <a:prstGeom prst="wedgeRoundRectCallout">
            <a:avLst>
              <a:gd name="adj1" fmla="val -41774"/>
              <a:gd name="adj2" fmla="val 70815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What might the children be looking at on the screen?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91" y="2117874"/>
            <a:ext cx="1605287" cy="39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7030A0"/>
                </a:solidFill>
                <a:latin typeface="Twinkl" pitchFamily="2" charset="0"/>
              </a:rPr>
              <a:t>Predicting Pip </a:t>
            </a:r>
            <a:r>
              <a:rPr lang="en-GB" sz="3200" dirty="0">
                <a:latin typeface="Twinkl" pitchFamily="2" charset="0"/>
              </a:rPr>
              <a:t>wants to know…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6" name="Photo of children" descr="Children, Win, Success, Video Game, Play, Happy">
            <a:extLst>
              <a:ext uri="{FF2B5EF4-FFF2-40B4-BE49-F238E27FC236}">
                <a16:creationId xmlns:a16="http://schemas.microsoft.com/office/drawing/2014/main" id="{8B652921-EA1E-4F9F-8FAF-5771EA2B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71" y="3087728"/>
            <a:ext cx="4324148" cy="2882766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55650" y="2735747"/>
            <a:ext cx="2497157" cy="24971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2">
            <a:extLst>
              <a:ext uri="{FF2B5EF4-FFF2-40B4-BE49-F238E27FC236}">
                <a16:creationId xmlns:a16="http://schemas.microsoft.com/office/drawing/2014/main" id="{B73EE093-373F-4340-A433-7432242FB0E0}"/>
              </a:ext>
            </a:extLst>
          </p:cNvPr>
          <p:cNvSpPr/>
          <p:nvPr/>
        </p:nvSpPr>
        <p:spPr>
          <a:xfrm>
            <a:off x="2783594" y="1742739"/>
            <a:ext cx="3133112" cy="993008"/>
          </a:xfrm>
          <a:prstGeom prst="wedgeRoundRectCallout">
            <a:avLst>
              <a:gd name="adj1" fmla="val -41774"/>
              <a:gd name="adj2" fmla="val 70815"/>
              <a:gd name="adj3" fmla="val 16667"/>
            </a:avLst>
          </a:prstGeom>
          <a:noFill/>
          <a:ln w="38100">
            <a:solidFill>
              <a:srgbClr val="7E4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What do you think the children might do next?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" y="1819349"/>
            <a:ext cx="2388681" cy="43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1C812F82-1D1A-4888-8B3F-2E9B18D6DF3D}"/>
              </a:ext>
            </a:extLst>
          </p:cNvPr>
          <p:cNvSpPr/>
          <p:nvPr/>
        </p:nvSpPr>
        <p:spPr>
          <a:xfrm>
            <a:off x="810987" y="4155263"/>
            <a:ext cx="7583637" cy="93104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737A1BD0-108D-4A36-A7EF-D97A0453AEDA}"/>
              </a:ext>
            </a:extLst>
          </p:cNvPr>
          <p:cNvSpPr/>
          <p:nvPr/>
        </p:nvSpPr>
        <p:spPr>
          <a:xfrm>
            <a:off x="804712" y="2959072"/>
            <a:ext cx="7596186" cy="92519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22B3A55D-6717-4B1A-BD7F-957CF7DEEBA4}"/>
              </a:ext>
            </a:extLst>
          </p:cNvPr>
          <p:cNvSpPr/>
          <p:nvPr/>
        </p:nvSpPr>
        <p:spPr>
          <a:xfrm>
            <a:off x="810987" y="5271244"/>
            <a:ext cx="7583636" cy="918503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30" y="4906240"/>
            <a:ext cx="794274" cy="1439777"/>
          </a:xfrm>
          <a:prstGeom prst="rect">
            <a:avLst/>
          </a:prstGeom>
        </p:spPr>
      </p:pic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10409E42-6E7C-4961-8BE8-6158F6FF95B2}"/>
              </a:ext>
            </a:extLst>
          </p:cNvPr>
          <p:cNvSpPr/>
          <p:nvPr/>
        </p:nvSpPr>
        <p:spPr>
          <a:xfrm>
            <a:off x="804712" y="668658"/>
            <a:ext cx="7596187" cy="90928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A45F0859-3E9C-4321-8313-459D6651999C}"/>
              </a:ext>
            </a:extLst>
          </p:cNvPr>
          <p:cNvSpPr/>
          <p:nvPr/>
        </p:nvSpPr>
        <p:spPr>
          <a:xfrm>
            <a:off x="804712" y="1762880"/>
            <a:ext cx="7596187" cy="92519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4B40CF-D5B5-41E0-8562-18C337F114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1319835"/>
            <a:ext cx="2106675" cy="1639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6425" y="1902310"/>
            <a:ext cx="565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In the picture, I can see </a:t>
            </a:r>
            <a:r>
              <a:rPr lang="en-GB" b="1" dirty="0">
                <a:latin typeface="Twinkl" pitchFamily="2" charset="0"/>
              </a:rPr>
              <a:t>two children</a:t>
            </a:r>
            <a:r>
              <a:rPr lang="en-GB" dirty="0">
                <a:latin typeface="Twinkl" pitchFamily="2" charset="0"/>
              </a:rPr>
              <a:t>.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There is a boy and a girl.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1499" y="803123"/>
            <a:ext cx="579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The two adjectives I could use to describe how the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children might be feeling are </a:t>
            </a:r>
            <a:r>
              <a:rPr lang="en-GB" b="1" dirty="0">
                <a:latin typeface="Twinkl" pitchFamily="2" charset="0"/>
              </a:rPr>
              <a:t>excited</a:t>
            </a:r>
            <a:r>
              <a:rPr lang="en-GB" dirty="0">
                <a:latin typeface="Twinkl" pitchFamily="2" charset="0"/>
              </a:rPr>
              <a:t> and </a:t>
            </a:r>
            <a:r>
              <a:rPr lang="en-GB" b="1" dirty="0">
                <a:latin typeface="Twinkl" pitchFamily="2" charset="0"/>
              </a:rPr>
              <a:t>pleased</a:t>
            </a:r>
            <a:r>
              <a:rPr lang="en-GB" dirty="0">
                <a:latin typeface="Twinkl" pitchFamily="2" charset="0"/>
              </a:rPr>
              <a:t>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45428" y="3083896"/>
            <a:ext cx="563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In the picture, I can see two children who look like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they are playing on a laptop.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87451" y="4409766"/>
            <a:ext cx="645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The children might be looking at a </a:t>
            </a:r>
            <a:r>
              <a:rPr lang="en-GB" b="1" dirty="0">
                <a:latin typeface="Twinkl" pitchFamily="2" charset="0"/>
              </a:rPr>
              <a:t>video game </a:t>
            </a:r>
            <a:r>
              <a:rPr lang="en-GB" dirty="0">
                <a:latin typeface="Twinkl" pitchFamily="2" charset="0"/>
              </a:rPr>
              <a:t>on the screen.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5428" y="5407329"/>
            <a:ext cx="645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 think that the children might </a:t>
            </a:r>
            <a:r>
              <a:rPr lang="en-GB" b="1" dirty="0">
                <a:latin typeface="Twinkl" pitchFamily="2" charset="0"/>
              </a:rPr>
              <a:t>cheer or laugh </a:t>
            </a:r>
            <a:r>
              <a:rPr lang="en-GB" dirty="0">
                <a:latin typeface="Twinkl" pitchFamily="2" charset="0"/>
              </a:rPr>
              <a:t>and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then </a:t>
            </a:r>
            <a:r>
              <a:rPr lang="en-GB" b="1" dirty="0">
                <a:latin typeface="Twinkl" pitchFamily="2" charset="0"/>
              </a:rPr>
              <a:t>play another round</a:t>
            </a:r>
            <a:r>
              <a:rPr lang="en-GB" dirty="0">
                <a:latin typeface="Twinkl" pitchFamily="2" charset="0"/>
              </a:rPr>
              <a:t> of the game.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7AC15D-AE41-4BB0-A989-B98CE0704B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237" y="474357"/>
            <a:ext cx="1005711" cy="14053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46" y="2630220"/>
            <a:ext cx="1423940" cy="16403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09A29B-A6D2-4DD7-864E-B82A4FD184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063" y="3817776"/>
            <a:ext cx="830312" cy="16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74</TotalTime>
  <Words>153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Twinkl</vt:lpstr>
      <vt:lpstr>Twinkl SemiBold</vt:lpstr>
      <vt:lpstr>Arial</vt:lpstr>
      <vt:lpstr>Sassoon Infant Rg</vt:lpstr>
      <vt:lpstr>Calibri</vt:lpstr>
      <vt:lpstr>Office Theme</vt:lpstr>
      <vt:lpstr>PowerPoint Presentation</vt:lpstr>
      <vt:lpstr>Which picture will we be reading today?</vt:lpstr>
      <vt:lpstr>Vocabulary Victor wants to know…</vt:lpstr>
      <vt:lpstr>Rex Retriever wants to know…</vt:lpstr>
      <vt:lpstr>Sequencing Suki wants to know…</vt:lpstr>
      <vt:lpstr>Inference Iggy wants to know…</vt:lpstr>
      <vt:lpstr>Predicting Pip wants to know…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Heald</dc:creator>
  <cp:lastModifiedBy>Christopher Fennelly</cp:lastModifiedBy>
  <cp:revision>8</cp:revision>
  <dcterms:created xsi:type="dcterms:W3CDTF">2018-09-07T10:42:15Z</dcterms:created>
  <dcterms:modified xsi:type="dcterms:W3CDTF">2021-02-25T14:02:26Z</dcterms:modified>
</cp:coreProperties>
</file>