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3" r:id="rId3"/>
    <p:sldId id="264" r:id="rId4"/>
    <p:sldId id="269" r:id="rId5"/>
    <p:sldId id="270" r:id="rId6"/>
    <p:sldId id="271" r:id="rId7"/>
    <p:sldId id="272" r:id="rId8"/>
    <p:sldId id="273" r:id="rId9"/>
    <p:sldId id="275" r:id="rId10"/>
    <p:sldId id="276" r:id="rId11"/>
    <p:sldId id="274" r:id="rId12"/>
    <p:sldId id="267" r:id="rId13"/>
  </p:sldIdLst>
  <p:sldSz cx="9144000" cy="6858000" type="screen4x3"/>
  <p:notesSz cx="6858000" cy="9144000"/>
  <p:embeddedFontLst>
    <p:embeddedFont>
      <p:font typeface="Twinkl" panose="020B0604020202020204" pitchFamily="2" charset="0"/>
      <p:regular r:id="rId16"/>
      <p:bold r:id="rId17"/>
    </p:embeddedFont>
    <p:embeddedFont>
      <p:font typeface="Twinkl SemiBold" pitchFamily="2" charset="0"/>
      <p:bold r:id="rId18"/>
    </p:embeddedFont>
    <p:embeddedFont>
      <p:font typeface="Sassoon Infant Rg" panose="02000503030000020003" pitchFamily="50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3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356" y="8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30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4410913" y="4266256"/>
            <a:ext cx="384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 smtClean="0">
                <a:cs typeface="Twinkl"/>
              </a:rPr>
              <a:t>The pencil is </a:t>
            </a:r>
            <a:r>
              <a:rPr lang="en-GB" u="sng" dirty="0" smtClean="0">
                <a:cs typeface="Twinkl"/>
              </a:rPr>
              <a:t> </a:t>
            </a:r>
            <a:br>
              <a:rPr lang="en-GB" u="sng" dirty="0" smtClean="0">
                <a:cs typeface="Twinkl"/>
              </a:rPr>
            </a:br>
            <a:r>
              <a:rPr lang="en-GB" u="sng" dirty="0" smtClean="0">
                <a:cs typeface="Twinkl"/>
              </a:rPr>
              <a:t>       </a:t>
            </a:r>
            <a:r>
              <a:rPr lang="en-GB" dirty="0" smtClean="0">
                <a:cs typeface="Twinkl"/>
              </a:rPr>
              <a:t> </a:t>
            </a:r>
            <a:r>
              <a:rPr lang="en-GB" dirty="0">
                <a:cs typeface="Twinkl"/>
              </a:rPr>
              <a:t>paper clips.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b="0" dirty="0"/>
              <a:t>Measure and compare the length of the objects.</a:t>
            </a:r>
            <a:endParaRPr lang="en-GB" sz="2400" b="0" dirty="0"/>
          </a:p>
        </p:txBody>
      </p:sp>
      <p:sp>
        <p:nvSpPr>
          <p:cNvPr id="39" name="TextBox 38"/>
          <p:cNvSpPr txBox="1"/>
          <p:nvPr/>
        </p:nvSpPr>
        <p:spPr>
          <a:xfrm>
            <a:off x="649299" y="4266256"/>
            <a:ext cx="384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</a:t>
            </a:r>
            <a:r>
              <a:rPr lang="en-GB" dirty="0" smtClean="0">
                <a:cs typeface="Twinkl"/>
              </a:rPr>
              <a:t>toy car is</a:t>
            </a:r>
            <a:br>
              <a:rPr lang="en-GB" dirty="0" smtClean="0">
                <a:cs typeface="Twinkl"/>
              </a:rPr>
            </a:br>
            <a:r>
              <a:rPr lang="en-GB" u="sng" dirty="0" smtClean="0">
                <a:cs typeface="Twinkl"/>
              </a:rPr>
              <a:t>       </a:t>
            </a:r>
            <a:r>
              <a:rPr lang="en-GB" dirty="0" smtClean="0">
                <a:cs typeface="Twinkl"/>
              </a:rPr>
              <a:t> paper clips.</a:t>
            </a:r>
            <a:endParaRPr lang="en-GB" dirty="0">
              <a:cs typeface="Twink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95825" y="450196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/>
              <a:t>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57326" y="4501962"/>
            <a:ext cx="51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/>
              <a:t>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66342" y="5667550"/>
            <a:ext cx="67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altLang="en-US" dirty="0">
                <a:ea typeface="Twinkl" pitchFamily="2" charset="0"/>
                <a:cs typeface="Twinkl" pitchFamily="2" charset="0"/>
              </a:rPr>
              <a:t>The </a:t>
            </a:r>
            <a:r>
              <a:rPr lang="en-GB" altLang="en-US" dirty="0" smtClean="0">
                <a:ea typeface="Twinkl" pitchFamily="2" charset="0"/>
                <a:cs typeface="Twinkl" pitchFamily="2" charset="0"/>
              </a:rPr>
              <a:t>toy car </a:t>
            </a:r>
            <a:r>
              <a:rPr lang="en-GB" altLang="en-US" dirty="0">
                <a:ea typeface="Twinkl" pitchFamily="2" charset="0"/>
                <a:cs typeface="Twinkl" pitchFamily="2" charset="0"/>
              </a:rPr>
              <a:t>and </a:t>
            </a:r>
            <a:r>
              <a:rPr lang="en-GB" altLang="en-US" dirty="0" smtClean="0">
                <a:ea typeface="Twinkl" pitchFamily="2" charset="0"/>
                <a:cs typeface="Twinkl" pitchFamily="2" charset="0"/>
              </a:rPr>
              <a:t>the pencil are                      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19918" y="5636886"/>
            <a:ext cx="166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e</a:t>
            </a:r>
            <a:r>
              <a:rPr lang="en-GB" b="1" dirty="0" smtClean="0">
                <a:cs typeface="Twinkl"/>
              </a:rPr>
              <a:t>qual length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156201" y="5951510"/>
            <a:ext cx="14308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240324" y="3511293"/>
            <a:ext cx="2493476" cy="169076"/>
            <a:chOff x="901657" y="3575258"/>
            <a:chExt cx="3505385" cy="2376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229578" y="3264524"/>
              <a:ext cx="220504" cy="876346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105925" y="3264524"/>
              <a:ext cx="220504" cy="876346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982271" y="3252601"/>
              <a:ext cx="220504" cy="876346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858617" y="3247337"/>
              <a:ext cx="220504" cy="876346"/>
            </a:xfrm>
            <a:prstGeom prst="rect">
              <a:avLst/>
            </a:prstGeom>
          </p:spPr>
        </p:pic>
      </p:grpSp>
      <p:grpSp>
        <p:nvGrpSpPr>
          <p:cNvPr id="70" name="Group 69"/>
          <p:cNvGrpSpPr/>
          <p:nvPr/>
        </p:nvGrpSpPr>
        <p:grpSpPr>
          <a:xfrm>
            <a:off x="5434844" y="3505180"/>
            <a:ext cx="2493476" cy="169076"/>
            <a:chOff x="901657" y="3575258"/>
            <a:chExt cx="3505385" cy="237691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229578" y="3264524"/>
              <a:ext cx="220504" cy="876346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105925" y="3264524"/>
              <a:ext cx="220504" cy="876346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982271" y="3252601"/>
              <a:ext cx="220504" cy="876346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858617" y="3247337"/>
              <a:ext cx="220504" cy="876346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23" y="2350877"/>
            <a:ext cx="2493477" cy="1041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42" y="3166234"/>
            <a:ext cx="2493477" cy="16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7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Measure and compare the length of the objects</a:t>
            </a:r>
            <a:r>
              <a:rPr lang="en-GB" sz="2400" b="0" dirty="0" smtClean="0"/>
              <a:t>.</a:t>
            </a:r>
            <a:endParaRPr lang="en-GB" sz="2400" b="0" dirty="0"/>
          </a:p>
        </p:txBody>
      </p:sp>
      <p:sp>
        <p:nvSpPr>
          <p:cNvPr id="39" name="TextBox 38"/>
          <p:cNvSpPr txBox="1"/>
          <p:nvPr/>
        </p:nvSpPr>
        <p:spPr>
          <a:xfrm>
            <a:off x="640540" y="4069719"/>
            <a:ext cx="236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glue stick </a:t>
            </a:r>
            <a:r>
              <a:rPr lang="en-GB" dirty="0" smtClean="0">
                <a:cs typeface="Twinkl"/>
              </a:rPr>
              <a:t>is</a:t>
            </a:r>
            <a:br>
              <a:rPr lang="en-GB" dirty="0" smtClean="0">
                <a:cs typeface="Twinkl"/>
              </a:rPr>
            </a:br>
            <a:r>
              <a:rPr lang="en-GB" u="sng" dirty="0" smtClean="0">
                <a:cs typeface="Twinkl"/>
              </a:rPr>
              <a:t>       </a:t>
            </a:r>
            <a:r>
              <a:rPr lang="en-GB" dirty="0" smtClean="0">
                <a:cs typeface="Twinkl"/>
              </a:rPr>
              <a:t> base </a:t>
            </a:r>
            <a:r>
              <a:rPr lang="en-GB" dirty="0">
                <a:cs typeface="Twinkl"/>
              </a:rPr>
              <a:t>ten blocks.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5650" y="428444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7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63975" y="4018331"/>
            <a:ext cx="51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6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78011" y="4996838"/>
            <a:ext cx="67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mug is the </a:t>
            </a:r>
            <a:r>
              <a:rPr lang="en-GB" u="sng" dirty="0" smtClean="0">
                <a:cs typeface="Twinkl"/>
              </a:rPr>
              <a:t>                        </a:t>
            </a:r>
            <a:r>
              <a:rPr lang="en-GB" dirty="0" smtClean="0">
                <a:cs typeface="Twinkl"/>
              </a:rPr>
              <a:t>.</a:t>
            </a:r>
            <a:endParaRPr lang="en-GB" dirty="0">
              <a:cs typeface="Twink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36154" y="4000921"/>
            <a:ext cx="3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8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85936" y="1847700"/>
            <a:ext cx="368400" cy="1936010"/>
            <a:chOff x="3000748" y="2544603"/>
            <a:chExt cx="249839" cy="1312950"/>
          </a:xfrm>
        </p:grpSpPr>
        <p:pic>
          <p:nvPicPr>
            <p:cNvPr id="35" name="Picture 34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607714"/>
              <a:ext cx="249839" cy="249839"/>
            </a:xfrm>
            <a:prstGeom prst="rect">
              <a:avLst/>
            </a:prstGeom>
          </p:spPr>
        </p:pic>
        <p:pic>
          <p:nvPicPr>
            <p:cNvPr id="40" name="Picture 39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435717"/>
              <a:ext cx="249839" cy="249839"/>
            </a:xfrm>
            <a:prstGeom prst="rect">
              <a:avLst/>
            </a:prstGeom>
          </p:spPr>
        </p:pic>
        <p:pic>
          <p:nvPicPr>
            <p:cNvPr id="48" name="Picture 47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251597"/>
              <a:ext cx="249839" cy="249839"/>
            </a:xfrm>
            <a:prstGeom prst="rect">
              <a:avLst/>
            </a:prstGeom>
          </p:spPr>
        </p:pic>
        <p:pic>
          <p:nvPicPr>
            <p:cNvPr id="49" name="Picture 48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079601"/>
              <a:ext cx="249839" cy="249839"/>
            </a:xfrm>
            <a:prstGeom prst="rect">
              <a:avLst/>
            </a:prstGeom>
          </p:spPr>
        </p:pic>
        <p:pic>
          <p:nvPicPr>
            <p:cNvPr id="54" name="Picture 53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2897096"/>
              <a:ext cx="249839" cy="249839"/>
            </a:xfrm>
            <a:prstGeom prst="rect">
              <a:avLst/>
            </a:prstGeom>
          </p:spPr>
        </p:pic>
        <p:pic>
          <p:nvPicPr>
            <p:cNvPr id="68" name="Picture 67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2725100"/>
              <a:ext cx="249839" cy="249839"/>
            </a:xfrm>
            <a:prstGeom prst="rect">
              <a:avLst/>
            </a:prstGeom>
          </p:spPr>
        </p:pic>
        <p:pic>
          <p:nvPicPr>
            <p:cNvPr id="69" name="Picture 68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2544603"/>
              <a:ext cx="249839" cy="249839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3369148" y="4069719"/>
            <a:ext cx="2431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 smtClean="0">
                <a:cs typeface="Twinkl"/>
              </a:rPr>
              <a:t>The mug is </a:t>
            </a:r>
            <a:r>
              <a:rPr lang="en-GB" u="sng" dirty="0" smtClean="0">
                <a:cs typeface="Twinkl"/>
              </a:rPr>
              <a:t>       </a:t>
            </a:r>
            <a:r>
              <a:rPr lang="en-GB" dirty="0" smtClean="0">
                <a:cs typeface="Twinkl"/>
              </a:rPr>
              <a:t> base ten blocks.</a:t>
            </a:r>
            <a:endParaRPr lang="en-GB" dirty="0">
              <a:cs typeface="Twink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69022" y="4064498"/>
            <a:ext cx="2431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jar is </a:t>
            </a:r>
            <a:r>
              <a:rPr lang="en-GB" u="sng" dirty="0" smtClean="0">
                <a:cs typeface="Twinkl"/>
              </a:rPr>
              <a:t>       </a:t>
            </a:r>
            <a:r>
              <a:rPr lang="en-GB" dirty="0" smtClean="0">
                <a:cs typeface="Twinkl"/>
              </a:rPr>
              <a:t> </a:t>
            </a:r>
            <a:r>
              <a:rPr lang="en-GB" dirty="0">
                <a:cs typeface="Twinkl"/>
              </a:rPr>
              <a:t>base ten blocks.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791" y="1814843"/>
            <a:ext cx="595918" cy="1968867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5398067" y="1880368"/>
            <a:ext cx="403462" cy="1828784"/>
            <a:chOff x="3000748" y="2725100"/>
            <a:chExt cx="249839" cy="1132453"/>
          </a:xfrm>
        </p:grpSpPr>
        <p:pic>
          <p:nvPicPr>
            <p:cNvPr id="46" name="Picture 45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607714"/>
              <a:ext cx="249839" cy="249839"/>
            </a:xfrm>
            <a:prstGeom prst="rect">
              <a:avLst/>
            </a:prstGeom>
          </p:spPr>
        </p:pic>
        <p:pic>
          <p:nvPicPr>
            <p:cNvPr id="47" name="Picture 46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435717"/>
              <a:ext cx="249839" cy="249839"/>
            </a:xfrm>
            <a:prstGeom prst="rect">
              <a:avLst/>
            </a:prstGeom>
          </p:spPr>
        </p:pic>
        <p:pic>
          <p:nvPicPr>
            <p:cNvPr id="50" name="Picture 49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251597"/>
              <a:ext cx="249839" cy="249839"/>
            </a:xfrm>
            <a:prstGeom prst="rect">
              <a:avLst/>
            </a:prstGeom>
          </p:spPr>
        </p:pic>
        <p:pic>
          <p:nvPicPr>
            <p:cNvPr id="51" name="Picture 50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079601"/>
              <a:ext cx="249839" cy="249839"/>
            </a:xfrm>
            <a:prstGeom prst="rect">
              <a:avLst/>
            </a:prstGeom>
          </p:spPr>
        </p:pic>
        <p:pic>
          <p:nvPicPr>
            <p:cNvPr id="52" name="Picture 51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2897096"/>
              <a:ext cx="249839" cy="249839"/>
            </a:xfrm>
            <a:prstGeom prst="rect">
              <a:avLst/>
            </a:prstGeom>
          </p:spPr>
        </p:pic>
        <p:pic>
          <p:nvPicPr>
            <p:cNvPr id="53" name="Picture 52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2725100"/>
              <a:ext cx="249839" cy="249839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230" y="1880368"/>
            <a:ext cx="1839932" cy="1825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59" y="1445596"/>
            <a:ext cx="1444924" cy="2407922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7956662" y="1445595"/>
            <a:ext cx="403462" cy="2407923"/>
            <a:chOff x="3000748" y="2366475"/>
            <a:chExt cx="249839" cy="1491078"/>
          </a:xfrm>
        </p:grpSpPr>
        <p:pic>
          <p:nvPicPr>
            <p:cNvPr id="57" name="Picture 56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607714"/>
              <a:ext cx="249839" cy="249839"/>
            </a:xfrm>
            <a:prstGeom prst="rect">
              <a:avLst/>
            </a:prstGeom>
          </p:spPr>
        </p:pic>
        <p:pic>
          <p:nvPicPr>
            <p:cNvPr id="58" name="Picture 57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435717"/>
              <a:ext cx="249839" cy="249839"/>
            </a:xfrm>
            <a:prstGeom prst="rect">
              <a:avLst/>
            </a:prstGeom>
          </p:spPr>
        </p:pic>
        <p:pic>
          <p:nvPicPr>
            <p:cNvPr id="59" name="Picture 58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251597"/>
              <a:ext cx="249839" cy="249839"/>
            </a:xfrm>
            <a:prstGeom prst="rect">
              <a:avLst/>
            </a:prstGeom>
          </p:spPr>
        </p:pic>
        <p:pic>
          <p:nvPicPr>
            <p:cNvPr id="60" name="Picture 59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079601"/>
              <a:ext cx="249839" cy="249839"/>
            </a:xfrm>
            <a:prstGeom prst="rect">
              <a:avLst/>
            </a:prstGeom>
          </p:spPr>
        </p:pic>
        <p:pic>
          <p:nvPicPr>
            <p:cNvPr id="61" name="Picture 60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2897096"/>
              <a:ext cx="249839" cy="249839"/>
            </a:xfrm>
            <a:prstGeom prst="rect">
              <a:avLst/>
            </a:prstGeom>
          </p:spPr>
        </p:pic>
        <p:pic>
          <p:nvPicPr>
            <p:cNvPr id="62" name="Picture 61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2725100"/>
              <a:ext cx="249839" cy="249839"/>
            </a:xfrm>
            <a:prstGeom prst="rect">
              <a:avLst/>
            </a:prstGeom>
          </p:spPr>
        </p:pic>
        <p:pic>
          <p:nvPicPr>
            <p:cNvPr id="63" name="Picture 62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2552328"/>
              <a:ext cx="249839" cy="249839"/>
            </a:xfrm>
            <a:prstGeom prst="rect">
              <a:avLst/>
            </a:prstGeom>
          </p:spPr>
        </p:pic>
        <p:pic>
          <p:nvPicPr>
            <p:cNvPr id="64" name="Picture 63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2366475"/>
              <a:ext cx="249839" cy="249839"/>
            </a:xfrm>
            <a:prstGeom prst="rect">
              <a:avLst/>
            </a:prstGeom>
          </p:spPr>
        </p:pic>
      </p:grpSp>
      <p:sp>
        <p:nvSpPr>
          <p:cNvPr id="65" name="TextBox 64"/>
          <p:cNvSpPr txBox="1"/>
          <p:nvPr/>
        </p:nvSpPr>
        <p:spPr>
          <a:xfrm>
            <a:off x="1269986" y="5646485"/>
            <a:ext cx="67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jar is the </a:t>
            </a:r>
            <a:r>
              <a:rPr lang="en-GB" u="sng" dirty="0" smtClean="0">
                <a:cs typeface="Twinkl"/>
              </a:rPr>
              <a:t>                         </a:t>
            </a:r>
            <a:r>
              <a:rPr lang="en-GB" dirty="0" smtClean="0">
                <a:cs typeface="Twinkl"/>
              </a:rPr>
              <a:t>.</a:t>
            </a:r>
            <a:endParaRPr lang="en-GB" dirty="0">
              <a:cs typeface="Twinkl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356196" y="4919630"/>
            <a:ext cx="185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shortest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356196" y="5572780"/>
            <a:ext cx="185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tallest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  <p:bldP spid="66" grpId="0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Learning Objective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To measure and compare the lengths of objects using informal units. 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can identify the length of objects by counting uniform informal units.</a:t>
            </a:r>
          </a:p>
          <a:p>
            <a:r>
              <a:rPr lang="en-GB" dirty="0">
                <a:latin typeface="Twinkl" pitchFamily="50" charset="0"/>
              </a:rPr>
              <a:t>I can compare the length of objects using uniform informal units. 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Length Language</a:t>
            </a:r>
          </a:p>
        </p:txBody>
      </p:sp>
      <p:sp>
        <p:nvSpPr>
          <p:cNvPr id="2" name="Oval 1"/>
          <p:cNvSpPr/>
          <p:nvPr/>
        </p:nvSpPr>
        <p:spPr>
          <a:xfrm>
            <a:off x="1094720" y="1622856"/>
            <a:ext cx="1136821" cy="11368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short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3464780" y="3146852"/>
            <a:ext cx="1252152" cy="1252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longer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4633781" y="1766329"/>
            <a:ext cx="1153298" cy="115329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tallest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6697361" y="1564244"/>
            <a:ext cx="1400433" cy="140043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shorter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6833144" y="4507041"/>
            <a:ext cx="1540477" cy="15404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distance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5239119" y="3262183"/>
            <a:ext cx="1552835" cy="155283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measure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3344303" y="4590823"/>
            <a:ext cx="1493107" cy="149310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shortest</a:t>
            </a:r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779059" y="4711617"/>
            <a:ext cx="1288531" cy="1288531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longest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1423324" y="3262183"/>
            <a:ext cx="1136821" cy="11368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tall</a:t>
            </a:r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2718227" y="1776641"/>
            <a:ext cx="1252152" cy="1252152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equal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Measure and compare the length of the objects</a:t>
            </a:r>
            <a:r>
              <a:rPr lang="en-GB" sz="2400" b="0" dirty="0" smtClean="0"/>
              <a:t>.</a:t>
            </a:r>
            <a:endParaRPr lang="en-GB" sz="24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6564">
            <a:off x="1402381" y="1871362"/>
            <a:ext cx="2047912" cy="13126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8"/>
          <a:stretch/>
        </p:blipFill>
        <p:spPr>
          <a:xfrm rot="1039319">
            <a:off x="5150531" y="1471589"/>
            <a:ext cx="2996188" cy="204609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030940" y="3291005"/>
            <a:ext cx="3290462" cy="137995"/>
            <a:chOff x="5030940" y="3550791"/>
            <a:chExt cx="3290462" cy="13799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236151" y="3345580"/>
              <a:ext cx="137990" cy="54841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784562" y="3345581"/>
              <a:ext cx="137990" cy="54841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332973" y="3345582"/>
              <a:ext cx="137990" cy="54841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881383" y="3345583"/>
              <a:ext cx="137990" cy="54841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429793" y="3345584"/>
              <a:ext cx="137990" cy="54841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978202" y="3345585"/>
              <a:ext cx="137990" cy="548411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1329515" y="3081234"/>
            <a:ext cx="2193643" cy="137993"/>
            <a:chOff x="5030940" y="3550791"/>
            <a:chExt cx="2193643" cy="137993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236151" y="3345580"/>
              <a:ext cx="137990" cy="54841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784562" y="3345581"/>
              <a:ext cx="137990" cy="54841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332973" y="3345582"/>
              <a:ext cx="137990" cy="548411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881383" y="3345583"/>
              <a:ext cx="137990" cy="548411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539750" y="3582128"/>
            <a:ext cx="384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stapler is </a:t>
            </a:r>
            <a:r>
              <a:rPr lang="en-GB" u="sng" dirty="0" smtClean="0">
                <a:cs typeface="Twinkl"/>
              </a:rPr>
              <a:t>       </a:t>
            </a:r>
            <a:r>
              <a:rPr lang="en-GB" dirty="0" smtClean="0">
                <a:cs typeface="Twinkl"/>
              </a:rPr>
              <a:t> </a:t>
            </a:r>
            <a:r>
              <a:rPr lang="en-GB" dirty="0">
                <a:cs typeface="Twinkl"/>
              </a:rPr>
              <a:t>paperclips.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25090" y="3582128"/>
            <a:ext cx="384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pencil case is</a:t>
            </a:r>
            <a:r>
              <a:rPr lang="en-GB" dirty="0" smtClean="0">
                <a:cs typeface="Twinkl"/>
              </a:rPr>
              <a:t> </a:t>
            </a:r>
            <a:r>
              <a:rPr lang="en-GB" u="sng" dirty="0" smtClean="0">
                <a:cs typeface="Twinkl"/>
              </a:rPr>
              <a:t>       </a:t>
            </a:r>
            <a:r>
              <a:rPr lang="en-GB" dirty="0" smtClean="0">
                <a:cs typeface="Twinkl"/>
              </a:rPr>
              <a:t> </a:t>
            </a:r>
            <a:r>
              <a:rPr lang="en-GB" dirty="0">
                <a:cs typeface="Twinkl"/>
              </a:rPr>
              <a:t>paperclips.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42813" y="3509796"/>
            <a:ext cx="34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10507" y="3509796"/>
            <a:ext cx="34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6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78011" y="5328153"/>
            <a:ext cx="67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stapler is </a:t>
            </a:r>
            <a:r>
              <a:rPr lang="en-GB" u="sng" dirty="0" smtClean="0">
                <a:cs typeface="Twinkl"/>
              </a:rPr>
              <a:t>                       </a:t>
            </a:r>
            <a:r>
              <a:rPr lang="en-GB" dirty="0" smtClean="0">
                <a:cs typeface="Twinkl"/>
              </a:rPr>
              <a:t> </a:t>
            </a:r>
            <a:r>
              <a:rPr lang="en-GB" dirty="0">
                <a:cs typeface="Twinkl"/>
              </a:rPr>
              <a:t>than the pencil case.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69276" y="5231504"/>
            <a:ext cx="166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shorter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7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Measure and compare the length of the objects</a:t>
            </a:r>
            <a:r>
              <a:rPr lang="en-GB" sz="2400" b="0" dirty="0" smtClean="0"/>
              <a:t>.</a:t>
            </a:r>
            <a:endParaRPr lang="en-GB" sz="2400" b="0" dirty="0"/>
          </a:p>
        </p:txBody>
      </p:sp>
      <p:sp>
        <p:nvSpPr>
          <p:cNvPr id="39" name="TextBox 38"/>
          <p:cNvSpPr txBox="1"/>
          <p:nvPr/>
        </p:nvSpPr>
        <p:spPr>
          <a:xfrm>
            <a:off x="457198" y="4489033"/>
            <a:ext cx="384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</a:t>
            </a:r>
            <a:r>
              <a:rPr lang="en-GB" dirty="0" smtClean="0">
                <a:cs typeface="Twinkl"/>
              </a:rPr>
              <a:t>pencil is</a:t>
            </a:r>
            <a:endParaRPr lang="en-GB" u="sng" dirty="0">
              <a:cs typeface="Twinkl"/>
            </a:endParaRPr>
          </a:p>
          <a:p>
            <a:pPr algn="ctr">
              <a:defRPr/>
            </a:pPr>
            <a:r>
              <a:rPr lang="en-GB" u="sng" dirty="0">
                <a:cs typeface="Twinkl"/>
              </a:rPr>
              <a:t> </a:t>
            </a:r>
            <a:r>
              <a:rPr lang="en-GB" u="sng" dirty="0" smtClean="0">
                <a:cs typeface="Twinkl"/>
              </a:rPr>
              <a:t>     </a:t>
            </a:r>
            <a:r>
              <a:rPr lang="en-GB" dirty="0" smtClean="0">
                <a:cs typeface="Twinkl"/>
              </a:rPr>
              <a:t> interlocking </a:t>
            </a:r>
            <a:r>
              <a:rPr lang="en-GB" dirty="0">
                <a:cs typeface="Twinkl"/>
              </a:rPr>
              <a:t>cubes.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57915" y="4712026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10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39015" y="4710924"/>
            <a:ext cx="51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12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78011" y="5667550"/>
            <a:ext cx="67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</a:t>
            </a:r>
            <a:r>
              <a:rPr lang="en-GB" dirty="0" smtClean="0">
                <a:cs typeface="Twinkl"/>
              </a:rPr>
              <a:t>book </a:t>
            </a:r>
            <a:r>
              <a:rPr lang="en-GB" dirty="0">
                <a:cs typeface="Twinkl"/>
              </a:rPr>
              <a:t>is </a:t>
            </a:r>
            <a:r>
              <a:rPr lang="en-GB" u="sng" dirty="0" smtClean="0">
                <a:cs typeface="Twinkl"/>
              </a:rPr>
              <a:t>                       </a:t>
            </a:r>
            <a:r>
              <a:rPr lang="en-GB" dirty="0" smtClean="0">
                <a:cs typeface="Twinkl"/>
              </a:rPr>
              <a:t> </a:t>
            </a:r>
            <a:r>
              <a:rPr lang="en-GB" dirty="0">
                <a:cs typeface="Twinkl"/>
              </a:rPr>
              <a:t>than the pencil case.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42279" y="5613236"/>
            <a:ext cx="166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longer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85294">
            <a:off x="1837566" y="1723397"/>
            <a:ext cx="1564364" cy="1928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7684">
            <a:off x="5221557" y="1183829"/>
            <a:ext cx="3216358" cy="29030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454777" y="2912216"/>
            <a:ext cx="2406341" cy="433616"/>
            <a:chOff x="1476008" y="2535304"/>
            <a:chExt cx="2343885" cy="422361"/>
          </a:xfrm>
        </p:grpSpPr>
        <p:pic>
          <p:nvPicPr>
            <p:cNvPr id="25" name="Picture 24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78687" y="2532625"/>
              <a:ext cx="422361" cy="427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36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692546" y="2532625"/>
              <a:ext cx="422361" cy="427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Picture 37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06406" y="2532625"/>
              <a:ext cx="422361" cy="427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Picture 44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120265" y="2532625"/>
              <a:ext cx="422361" cy="427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Picture 45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331269" y="2532625"/>
              <a:ext cx="422361" cy="427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Picture 46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545128" y="2532625"/>
              <a:ext cx="422361" cy="427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Picture 49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756131" y="2532625"/>
              <a:ext cx="422361" cy="427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Picture 50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969990" y="2532625"/>
              <a:ext cx="422361" cy="427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Picture 51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180994" y="2532625"/>
              <a:ext cx="422361" cy="427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Picture 52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94853" y="2532625"/>
              <a:ext cx="422361" cy="4277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5279480" y="4000412"/>
            <a:ext cx="2842525" cy="433616"/>
            <a:chOff x="4650386" y="4432155"/>
            <a:chExt cx="2842525" cy="433616"/>
          </a:xfrm>
        </p:grpSpPr>
        <p:pic>
          <p:nvPicPr>
            <p:cNvPr id="55" name="Picture 54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653136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Picture 55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872694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Picture 56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2252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Picture 57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311810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Picture 58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528436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Picture 59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747994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Picture 60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64619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Picture 61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184177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Picture 62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400803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Picture 63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620361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Picture 64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836987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Picture 65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056545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" name="TextBox 66"/>
          <p:cNvSpPr txBox="1"/>
          <p:nvPr/>
        </p:nvSpPr>
        <p:spPr>
          <a:xfrm>
            <a:off x="4450803" y="4489033"/>
            <a:ext cx="384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</a:t>
            </a:r>
            <a:r>
              <a:rPr lang="en-GB" dirty="0" smtClean="0">
                <a:cs typeface="Twinkl"/>
              </a:rPr>
              <a:t>book is</a:t>
            </a:r>
            <a:endParaRPr lang="en-GB" u="sng" dirty="0">
              <a:cs typeface="Twinkl"/>
            </a:endParaRPr>
          </a:p>
          <a:p>
            <a:pPr algn="ctr">
              <a:defRPr/>
            </a:pPr>
            <a:r>
              <a:rPr lang="en-GB" u="sng" dirty="0">
                <a:cs typeface="Twinkl"/>
              </a:rPr>
              <a:t> </a:t>
            </a:r>
            <a:r>
              <a:rPr lang="en-GB" u="sng" dirty="0" smtClean="0">
                <a:cs typeface="Twinkl"/>
              </a:rPr>
              <a:t>     </a:t>
            </a:r>
            <a:r>
              <a:rPr lang="en-GB" dirty="0" smtClean="0">
                <a:cs typeface="Twinkl"/>
              </a:rPr>
              <a:t> interlocking </a:t>
            </a:r>
            <a:r>
              <a:rPr lang="en-GB" dirty="0">
                <a:cs typeface="Twinkl"/>
              </a:rPr>
              <a:t>cubes.</a:t>
            </a:r>
          </a:p>
        </p:txBody>
      </p:sp>
    </p:spTree>
    <p:extLst>
      <p:ext uri="{BB962C8B-B14F-4D97-AF65-F5344CB8AC3E}">
        <p14:creationId xmlns:p14="http://schemas.microsoft.com/office/powerpoint/2010/main" val="177972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4410913" y="4266256"/>
            <a:ext cx="384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 smtClean="0">
                <a:cs typeface="Twinkl"/>
              </a:rPr>
              <a:t>The pencil tin is </a:t>
            </a:r>
            <a:r>
              <a:rPr lang="en-GB" u="sng" dirty="0" smtClean="0">
                <a:cs typeface="Twinkl"/>
              </a:rPr>
              <a:t> </a:t>
            </a:r>
            <a:br>
              <a:rPr lang="en-GB" u="sng" dirty="0" smtClean="0">
                <a:cs typeface="Twinkl"/>
              </a:rPr>
            </a:br>
            <a:r>
              <a:rPr lang="en-GB" u="sng" dirty="0" smtClean="0">
                <a:cs typeface="Twinkl"/>
              </a:rPr>
              <a:t>       </a:t>
            </a:r>
            <a:r>
              <a:rPr lang="en-GB" dirty="0" smtClean="0">
                <a:cs typeface="Twinkl"/>
              </a:rPr>
              <a:t> base ten blocks.</a:t>
            </a:r>
            <a:endParaRPr lang="en-GB" dirty="0">
              <a:cs typeface="Twinkl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Measure and compare the length of the objects</a:t>
            </a:r>
            <a:r>
              <a:rPr lang="en-GB" sz="2400" b="0" dirty="0" smtClean="0"/>
              <a:t>.</a:t>
            </a:r>
            <a:endParaRPr lang="en-GB" sz="2400" b="0" dirty="0"/>
          </a:p>
        </p:txBody>
      </p:sp>
      <p:sp>
        <p:nvSpPr>
          <p:cNvPr id="39" name="TextBox 38"/>
          <p:cNvSpPr txBox="1"/>
          <p:nvPr/>
        </p:nvSpPr>
        <p:spPr>
          <a:xfrm>
            <a:off x="649299" y="4266256"/>
            <a:ext cx="384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drink bottle </a:t>
            </a:r>
            <a:r>
              <a:rPr lang="en-GB" dirty="0" smtClean="0">
                <a:cs typeface="Twinkl"/>
              </a:rPr>
              <a:t>is</a:t>
            </a:r>
            <a:br>
              <a:rPr lang="en-GB" dirty="0" smtClean="0">
                <a:cs typeface="Twinkl"/>
              </a:rPr>
            </a:br>
            <a:r>
              <a:rPr lang="en-GB" u="sng" dirty="0" smtClean="0">
                <a:cs typeface="Twinkl"/>
              </a:rPr>
              <a:t>       </a:t>
            </a:r>
            <a:r>
              <a:rPr lang="en-GB" dirty="0" smtClean="0">
                <a:cs typeface="Twinkl"/>
              </a:rPr>
              <a:t> base </a:t>
            </a:r>
            <a:r>
              <a:rPr lang="en-GB" dirty="0">
                <a:cs typeface="Twinkl"/>
              </a:rPr>
              <a:t>ten blocks.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01091" y="450196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12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45660" y="4501962"/>
            <a:ext cx="51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10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78011" y="5667550"/>
            <a:ext cx="67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drink bottle is </a:t>
            </a:r>
            <a:r>
              <a:rPr lang="en-GB" u="sng" dirty="0" smtClean="0">
                <a:cs typeface="Twinkl"/>
              </a:rPr>
              <a:t>                    </a:t>
            </a:r>
            <a:r>
              <a:rPr lang="en-GB" dirty="0" smtClean="0">
                <a:cs typeface="Twinkl"/>
              </a:rPr>
              <a:t> </a:t>
            </a:r>
            <a:r>
              <a:rPr lang="en-GB" dirty="0">
                <a:cs typeface="Twinkl"/>
              </a:rPr>
              <a:t>than the pencil tin.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36403" y="5582178"/>
            <a:ext cx="166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taller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00100" y="1661989"/>
            <a:ext cx="1050487" cy="2195564"/>
            <a:chOff x="2200100" y="1661989"/>
            <a:chExt cx="1050487" cy="219556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0100" y="1661989"/>
              <a:ext cx="699634" cy="2195564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3000748" y="1661989"/>
              <a:ext cx="249839" cy="2195564"/>
              <a:chOff x="2731807" y="1790133"/>
              <a:chExt cx="256459" cy="2253738"/>
            </a:xfrm>
          </p:grpSpPr>
          <p:pic>
            <p:nvPicPr>
              <p:cNvPr id="35" name="Picture 34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3787412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40" name="Picture 39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3610858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48" name="Picture 47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3421860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49" name="Picture 48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3245306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54" name="Picture 53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3057966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68" name="Picture 67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2881412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69" name="Picture 68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2696133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70" name="Picture 69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2519579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71" name="Picture 70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2330581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72" name="Picture 71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2154027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73" name="Picture 72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1966687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74" name="Picture 73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1790133"/>
                <a:ext cx="256459" cy="256459"/>
              </a:xfrm>
              <a:prstGeom prst="rect">
                <a:avLst/>
              </a:prstGeom>
            </p:spPr>
          </p:pic>
        </p:grpSp>
      </p:grpSp>
      <p:grpSp>
        <p:nvGrpSpPr>
          <p:cNvPr id="10" name="Group 9"/>
          <p:cNvGrpSpPr/>
          <p:nvPr/>
        </p:nvGrpSpPr>
        <p:grpSpPr>
          <a:xfrm>
            <a:off x="5687957" y="1867482"/>
            <a:ext cx="1512224" cy="1853920"/>
            <a:chOff x="5657220" y="2218801"/>
            <a:chExt cx="1512224" cy="18539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220" y="2218801"/>
              <a:ext cx="1172062" cy="1853920"/>
            </a:xfrm>
            <a:prstGeom prst="rect">
              <a:avLst/>
            </a:prstGeom>
          </p:spPr>
        </p:pic>
        <p:grpSp>
          <p:nvGrpSpPr>
            <p:cNvPr id="75" name="Group 74"/>
            <p:cNvGrpSpPr/>
            <p:nvPr/>
          </p:nvGrpSpPr>
          <p:grpSpPr>
            <a:xfrm>
              <a:off x="6919605" y="2231658"/>
              <a:ext cx="249839" cy="1841063"/>
              <a:chOff x="2731807" y="2154027"/>
              <a:chExt cx="256459" cy="1889844"/>
            </a:xfrm>
          </p:grpSpPr>
          <p:pic>
            <p:nvPicPr>
              <p:cNvPr id="76" name="Picture 75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3787412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77" name="Picture 76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3610858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78" name="Picture 77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3421860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79" name="Picture 78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3245306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80" name="Picture 79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3057966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81" name="Picture 80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2881412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82" name="Picture 81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2696133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83" name="Picture 82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2519579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84" name="Picture 83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2330581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85" name="Picture 84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2154027"/>
                <a:ext cx="256459" cy="25645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5900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4464701" y="4055181"/>
            <a:ext cx="384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white board </a:t>
            </a:r>
            <a:r>
              <a:rPr lang="en-GB" dirty="0" smtClean="0">
                <a:cs typeface="Twinkl"/>
              </a:rPr>
              <a:t>is</a:t>
            </a:r>
          </a:p>
          <a:p>
            <a:pPr algn="ctr">
              <a:defRPr/>
            </a:pPr>
            <a:r>
              <a:rPr lang="en-GB" u="sng" dirty="0" smtClean="0">
                <a:cs typeface="Twinkl"/>
              </a:rPr>
              <a:t>      </a:t>
            </a:r>
            <a:r>
              <a:rPr lang="en-GB" dirty="0" smtClean="0">
                <a:cs typeface="Twinkl"/>
              </a:rPr>
              <a:t> </a:t>
            </a:r>
            <a:r>
              <a:rPr lang="en-GB" dirty="0">
                <a:cs typeface="Twinkl"/>
              </a:rPr>
              <a:t>paddle pop sticks.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Measure and compare the length of the objects</a:t>
            </a:r>
            <a:r>
              <a:rPr lang="en-GB" sz="2400" b="0" dirty="0" smtClean="0"/>
              <a:t>.</a:t>
            </a:r>
            <a:endParaRPr lang="en-GB" sz="2400" b="0" dirty="0"/>
          </a:p>
        </p:txBody>
      </p:sp>
      <p:sp>
        <p:nvSpPr>
          <p:cNvPr id="39" name="TextBox 38"/>
          <p:cNvSpPr txBox="1"/>
          <p:nvPr/>
        </p:nvSpPr>
        <p:spPr>
          <a:xfrm>
            <a:off x="457198" y="4055181"/>
            <a:ext cx="384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desk </a:t>
            </a:r>
            <a:r>
              <a:rPr lang="en-GB" dirty="0" smtClean="0">
                <a:cs typeface="Twinkl"/>
              </a:rPr>
              <a:t>is</a:t>
            </a:r>
          </a:p>
          <a:p>
            <a:pPr algn="ctr">
              <a:defRPr/>
            </a:pPr>
            <a:r>
              <a:rPr lang="en-GB" dirty="0" smtClean="0">
                <a:cs typeface="Twinkl"/>
              </a:rPr>
              <a:t> </a:t>
            </a:r>
            <a:r>
              <a:rPr lang="en-GB" u="sng" dirty="0" smtClean="0">
                <a:cs typeface="Twinkl"/>
              </a:rPr>
              <a:t>      </a:t>
            </a:r>
            <a:r>
              <a:rPr lang="en-GB" dirty="0" smtClean="0">
                <a:cs typeface="Twinkl"/>
              </a:rPr>
              <a:t> paddle </a:t>
            </a:r>
            <a:r>
              <a:rPr lang="en-GB" dirty="0">
                <a:cs typeface="Twinkl"/>
              </a:rPr>
              <a:t>pop sticks.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08990" y="4290887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6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99448" y="4290887"/>
            <a:ext cx="51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7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78011" y="5666625"/>
            <a:ext cx="67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desk is </a:t>
            </a:r>
            <a:r>
              <a:rPr lang="en-GB" u="sng" dirty="0" smtClean="0">
                <a:cs typeface="Twinkl"/>
              </a:rPr>
              <a:t>                  </a:t>
            </a:r>
            <a:r>
              <a:rPr lang="en-GB" dirty="0" smtClean="0">
                <a:cs typeface="Twinkl"/>
              </a:rPr>
              <a:t> </a:t>
            </a:r>
            <a:r>
              <a:rPr lang="en-GB" dirty="0">
                <a:cs typeface="Twinkl"/>
              </a:rPr>
              <a:t>than the white board.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90837" y="5581253"/>
            <a:ext cx="166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shorter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13" y="1790420"/>
            <a:ext cx="2354622" cy="1663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977" y="1388969"/>
            <a:ext cx="2744588" cy="216682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458313" y="3486840"/>
            <a:ext cx="2354622" cy="137916"/>
            <a:chOff x="1458313" y="3266803"/>
            <a:chExt cx="2915100" cy="170744"/>
          </a:xfrm>
        </p:grpSpPr>
        <p:pic>
          <p:nvPicPr>
            <p:cNvPr id="45" name="Picture 44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1615866" y="3109250"/>
              <a:ext cx="170744" cy="485850"/>
            </a:xfrm>
            <a:prstGeom prst="rect">
              <a:avLst/>
            </a:prstGeom>
          </p:spPr>
        </p:pic>
        <p:pic>
          <p:nvPicPr>
            <p:cNvPr id="46" name="Picture 45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2101716" y="3109250"/>
              <a:ext cx="170744" cy="485850"/>
            </a:xfrm>
            <a:prstGeom prst="rect">
              <a:avLst/>
            </a:prstGeom>
          </p:spPr>
        </p:pic>
        <p:pic>
          <p:nvPicPr>
            <p:cNvPr id="47" name="Picture 46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2587566" y="3109250"/>
              <a:ext cx="170744" cy="485850"/>
            </a:xfrm>
            <a:prstGeom prst="rect">
              <a:avLst/>
            </a:prstGeom>
          </p:spPr>
        </p:pic>
        <p:pic>
          <p:nvPicPr>
            <p:cNvPr id="50" name="Picture 49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3073416" y="3109250"/>
              <a:ext cx="170744" cy="485850"/>
            </a:xfrm>
            <a:prstGeom prst="rect">
              <a:avLst/>
            </a:prstGeom>
          </p:spPr>
        </p:pic>
        <p:pic>
          <p:nvPicPr>
            <p:cNvPr id="51" name="Picture 50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3559266" y="3109250"/>
              <a:ext cx="170744" cy="485850"/>
            </a:xfrm>
            <a:prstGeom prst="rect">
              <a:avLst/>
            </a:prstGeom>
          </p:spPr>
        </p:pic>
        <p:pic>
          <p:nvPicPr>
            <p:cNvPr id="52" name="Picture 51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4045116" y="3109250"/>
              <a:ext cx="170744" cy="485850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5162978" y="3598484"/>
            <a:ext cx="2744587" cy="137918"/>
            <a:chOff x="1458313" y="3266803"/>
            <a:chExt cx="3397890" cy="170746"/>
          </a:xfrm>
        </p:grpSpPr>
        <p:pic>
          <p:nvPicPr>
            <p:cNvPr id="55" name="Picture 54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1615866" y="3109250"/>
              <a:ext cx="170744" cy="485850"/>
            </a:xfrm>
            <a:prstGeom prst="rect">
              <a:avLst/>
            </a:prstGeom>
          </p:spPr>
        </p:pic>
        <p:pic>
          <p:nvPicPr>
            <p:cNvPr id="56" name="Picture 55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2101716" y="3109250"/>
              <a:ext cx="170744" cy="485850"/>
            </a:xfrm>
            <a:prstGeom prst="rect">
              <a:avLst/>
            </a:prstGeom>
          </p:spPr>
        </p:pic>
        <p:pic>
          <p:nvPicPr>
            <p:cNvPr id="57" name="Picture 56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2587566" y="3109250"/>
              <a:ext cx="170744" cy="485850"/>
            </a:xfrm>
            <a:prstGeom prst="rect">
              <a:avLst/>
            </a:prstGeom>
          </p:spPr>
        </p:pic>
        <p:pic>
          <p:nvPicPr>
            <p:cNvPr id="58" name="Picture 57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3073416" y="3109250"/>
              <a:ext cx="170744" cy="485850"/>
            </a:xfrm>
            <a:prstGeom prst="rect">
              <a:avLst/>
            </a:prstGeom>
          </p:spPr>
        </p:pic>
        <p:pic>
          <p:nvPicPr>
            <p:cNvPr id="59" name="Picture 58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3559266" y="3109250"/>
              <a:ext cx="170744" cy="485850"/>
            </a:xfrm>
            <a:prstGeom prst="rect">
              <a:avLst/>
            </a:prstGeom>
          </p:spPr>
        </p:pic>
        <p:pic>
          <p:nvPicPr>
            <p:cNvPr id="60" name="Picture 59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4045116" y="3109250"/>
              <a:ext cx="170744" cy="485850"/>
            </a:xfrm>
            <a:prstGeom prst="rect">
              <a:avLst/>
            </a:prstGeom>
          </p:spPr>
        </p:pic>
        <p:pic>
          <p:nvPicPr>
            <p:cNvPr id="61" name="Picture 60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4527906" y="3109252"/>
              <a:ext cx="170744" cy="485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143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4693522" y="3822891"/>
            <a:ext cx="384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tablet is </a:t>
            </a:r>
            <a:r>
              <a:rPr lang="en-GB" u="sng" dirty="0" smtClean="0">
                <a:cs typeface="Twinkl"/>
              </a:rPr>
              <a:t>      </a:t>
            </a:r>
            <a:r>
              <a:rPr lang="en-GB" dirty="0" smtClean="0">
                <a:cs typeface="Twinkl"/>
              </a:rPr>
              <a:t> </a:t>
            </a:r>
            <a:r>
              <a:rPr lang="en-GB" dirty="0">
                <a:cs typeface="Twinkl"/>
              </a:rPr>
              <a:t>paperclips.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Measure and compare the length of the objects</a:t>
            </a:r>
            <a:r>
              <a:rPr lang="en-GB" sz="2400" b="0" dirty="0" smtClean="0"/>
              <a:t>.</a:t>
            </a:r>
            <a:endParaRPr lang="en-GB" sz="2400" b="0" dirty="0"/>
          </a:p>
        </p:txBody>
      </p:sp>
      <p:sp>
        <p:nvSpPr>
          <p:cNvPr id="39" name="TextBox 38"/>
          <p:cNvSpPr txBox="1"/>
          <p:nvPr/>
        </p:nvSpPr>
        <p:spPr>
          <a:xfrm>
            <a:off x="830191" y="3822891"/>
            <a:ext cx="348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ruler is </a:t>
            </a:r>
            <a:r>
              <a:rPr lang="en-GB" u="sng" dirty="0" smtClean="0">
                <a:cs typeface="Twinkl"/>
              </a:rPr>
              <a:t>      </a:t>
            </a:r>
            <a:r>
              <a:rPr lang="en-GB" dirty="0" smtClean="0">
                <a:cs typeface="Twinkl"/>
              </a:rPr>
              <a:t> </a:t>
            </a:r>
            <a:r>
              <a:rPr lang="en-GB" dirty="0">
                <a:cs typeface="Twinkl"/>
              </a:rPr>
              <a:t>paper clips.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24368" y="3746235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7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24575" y="3746235"/>
            <a:ext cx="51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78011" y="5115138"/>
            <a:ext cx="67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ruler is </a:t>
            </a:r>
            <a:r>
              <a:rPr lang="en-GB" u="sng" dirty="0" smtClean="0">
                <a:cs typeface="Twinkl"/>
              </a:rPr>
              <a:t>                        </a:t>
            </a:r>
            <a:r>
              <a:rPr lang="en-GB" dirty="0" smtClean="0">
                <a:cs typeface="Twinkl"/>
              </a:rPr>
              <a:t> </a:t>
            </a:r>
            <a:r>
              <a:rPr lang="en-GB" dirty="0">
                <a:cs typeface="Twinkl"/>
              </a:rPr>
              <a:t>than the tablet.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37356" y="5049937"/>
            <a:ext cx="166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longer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20058" y="2904287"/>
            <a:ext cx="2694742" cy="96867"/>
            <a:chOff x="1178010" y="3065033"/>
            <a:chExt cx="3838873" cy="13799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83221" y="2859822"/>
              <a:ext cx="137990" cy="54841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931632" y="2859823"/>
              <a:ext cx="137990" cy="54841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480043" y="2859824"/>
              <a:ext cx="137990" cy="54841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028453" y="2859825"/>
              <a:ext cx="137990" cy="54841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576862" y="2859824"/>
              <a:ext cx="137990" cy="54841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125273" y="2859825"/>
              <a:ext cx="137990" cy="54841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673683" y="2859826"/>
              <a:ext cx="137990" cy="548411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941" y="2284283"/>
            <a:ext cx="2697859" cy="481165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5654650" y="3186751"/>
            <a:ext cx="1924815" cy="96866"/>
            <a:chOff x="2274832" y="3065035"/>
            <a:chExt cx="2742051" cy="137992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480043" y="2859824"/>
              <a:ext cx="137990" cy="548411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028453" y="2859825"/>
              <a:ext cx="137990" cy="548411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576862" y="2859824"/>
              <a:ext cx="137990" cy="54841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125273" y="2859825"/>
              <a:ext cx="137990" cy="54841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673683" y="2859826"/>
              <a:ext cx="137990" cy="548411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510" y="1578742"/>
            <a:ext cx="1917955" cy="152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4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4410913" y="4266256"/>
            <a:ext cx="384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 smtClean="0">
                <a:cs typeface="Twinkl"/>
              </a:rPr>
              <a:t>The mug is </a:t>
            </a:r>
            <a:r>
              <a:rPr lang="en-GB" u="sng" dirty="0" smtClean="0">
                <a:cs typeface="Twinkl"/>
              </a:rPr>
              <a:t> </a:t>
            </a:r>
            <a:br>
              <a:rPr lang="en-GB" u="sng" dirty="0" smtClean="0">
                <a:cs typeface="Twinkl"/>
              </a:rPr>
            </a:br>
            <a:r>
              <a:rPr lang="en-GB" u="sng" dirty="0" smtClean="0">
                <a:cs typeface="Twinkl"/>
              </a:rPr>
              <a:t>       </a:t>
            </a:r>
            <a:r>
              <a:rPr lang="en-GB" dirty="0" smtClean="0">
                <a:cs typeface="Twinkl"/>
              </a:rPr>
              <a:t> base ten blocks.</a:t>
            </a:r>
            <a:endParaRPr lang="en-GB" dirty="0">
              <a:cs typeface="Twinkl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b="0" dirty="0"/>
              <a:t>Measure and compare the height of the </a:t>
            </a:r>
            <a:r>
              <a:rPr lang="en-GB" altLang="en-US" sz="2400" b="0" dirty="0" smtClean="0"/>
              <a:t>objects.</a:t>
            </a:r>
            <a:endParaRPr lang="en-GB" sz="2400" b="0" dirty="0"/>
          </a:p>
        </p:txBody>
      </p:sp>
      <p:sp>
        <p:nvSpPr>
          <p:cNvPr id="39" name="TextBox 38"/>
          <p:cNvSpPr txBox="1"/>
          <p:nvPr/>
        </p:nvSpPr>
        <p:spPr>
          <a:xfrm>
            <a:off x="649299" y="4266256"/>
            <a:ext cx="384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</a:t>
            </a:r>
            <a:r>
              <a:rPr lang="en-GB" dirty="0" smtClean="0">
                <a:cs typeface="Twinkl"/>
              </a:rPr>
              <a:t>lollipop is</a:t>
            </a:r>
            <a:br>
              <a:rPr lang="en-GB" dirty="0" smtClean="0">
                <a:cs typeface="Twinkl"/>
              </a:rPr>
            </a:br>
            <a:r>
              <a:rPr lang="en-GB" u="sng" dirty="0" smtClean="0">
                <a:cs typeface="Twinkl"/>
              </a:rPr>
              <a:t>       </a:t>
            </a:r>
            <a:r>
              <a:rPr lang="en-GB" dirty="0" smtClean="0">
                <a:cs typeface="Twinkl"/>
              </a:rPr>
              <a:t> base </a:t>
            </a:r>
            <a:r>
              <a:rPr lang="en-GB" dirty="0">
                <a:cs typeface="Twinkl"/>
              </a:rPr>
              <a:t>ten blocks.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01091" y="450196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10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45660" y="4501962"/>
            <a:ext cx="51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cs typeface="Twinkl"/>
              </a:rPr>
              <a:t>10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25611" y="5667550"/>
            <a:ext cx="67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altLang="en-US" dirty="0">
                <a:ea typeface="Twinkl" pitchFamily="2" charset="0"/>
                <a:cs typeface="Twinkl" pitchFamily="2" charset="0"/>
              </a:rPr>
              <a:t>The lollipop and the mug </a:t>
            </a:r>
            <a:r>
              <a:rPr lang="en-GB" altLang="en-US" dirty="0" smtClean="0">
                <a:ea typeface="Twinkl" pitchFamily="2" charset="0"/>
                <a:cs typeface="Twinkl" pitchFamily="2" charset="0"/>
              </a:rPr>
              <a:t>are                      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19918" y="5636886"/>
            <a:ext cx="166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e</a:t>
            </a:r>
            <a:r>
              <a:rPr lang="en-GB" b="1" dirty="0" smtClean="0">
                <a:cs typeface="Twinkl"/>
              </a:rPr>
              <a:t>qual height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91732" y="1642534"/>
            <a:ext cx="1670072" cy="2220900"/>
            <a:chOff x="1591732" y="1642534"/>
            <a:chExt cx="1670072" cy="22209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1732" y="1642534"/>
              <a:ext cx="1050394" cy="2220900"/>
            </a:xfrm>
            <a:prstGeom prst="rect">
              <a:avLst/>
            </a:prstGeom>
          </p:spPr>
        </p:pic>
        <p:grpSp>
          <p:nvGrpSpPr>
            <p:cNvPr id="38" name="Group 74"/>
            <p:cNvGrpSpPr>
              <a:grpSpLocks/>
            </p:cNvGrpSpPr>
            <p:nvPr/>
          </p:nvGrpSpPr>
          <p:grpSpPr bwMode="auto">
            <a:xfrm>
              <a:off x="2961216" y="1642534"/>
              <a:ext cx="300588" cy="2220899"/>
              <a:chOff x="2731807" y="2154027"/>
              <a:chExt cx="256459" cy="1889844"/>
            </a:xfrm>
          </p:grpSpPr>
          <p:pic>
            <p:nvPicPr>
              <p:cNvPr id="45" name="Picture 75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3787412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76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3610858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77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3421860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78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3245306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79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3057966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80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2881412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Picture 81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2696133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Picture 82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2519579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" name="Picture 83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2330581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84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2154027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" name="Group 6"/>
          <p:cNvGrpSpPr/>
          <p:nvPr/>
        </p:nvGrpSpPr>
        <p:grpSpPr>
          <a:xfrm>
            <a:off x="4438267" y="1642534"/>
            <a:ext cx="2794406" cy="2221067"/>
            <a:chOff x="4438267" y="1642534"/>
            <a:chExt cx="2794406" cy="2221067"/>
          </a:xfrm>
        </p:grpSpPr>
        <p:grpSp>
          <p:nvGrpSpPr>
            <p:cNvPr id="58" name="Group 74"/>
            <p:cNvGrpSpPr>
              <a:grpSpLocks/>
            </p:cNvGrpSpPr>
            <p:nvPr/>
          </p:nvGrpSpPr>
          <p:grpSpPr bwMode="auto">
            <a:xfrm>
              <a:off x="6932085" y="1642534"/>
              <a:ext cx="300588" cy="2220899"/>
              <a:chOff x="2731807" y="2154027"/>
              <a:chExt cx="256459" cy="1889844"/>
            </a:xfrm>
          </p:grpSpPr>
          <p:pic>
            <p:nvPicPr>
              <p:cNvPr id="59" name="Picture 75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3787412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" name="Picture 76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3610858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" name="Picture 77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3421860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" name="Picture 78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3245306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" name="Picture 79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3057966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" name="Picture 80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2881412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" name="Picture 81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2696133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" name="Picture 82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2519579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" name="Picture 83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2330581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" name="Picture 84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2154027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38267" y="1642535"/>
              <a:ext cx="2238192" cy="2221066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>
            <a:off x="5156201" y="5951510"/>
            <a:ext cx="143086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68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312</Words>
  <Application>Microsoft Office PowerPoint</Application>
  <PresentationFormat>On-screen Show (4:3)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Twinkl</vt:lpstr>
      <vt:lpstr>Twinkl SemiBold</vt:lpstr>
      <vt:lpstr>Arial</vt:lpstr>
      <vt:lpstr>Sassoon Infant Rg</vt:lpstr>
      <vt:lpstr>Calibri</vt:lpstr>
      <vt:lpstr>Office Theme</vt:lpstr>
      <vt:lpstr>PowerPoint Presentation</vt:lpstr>
      <vt:lpstr>PowerPoint Presentation</vt:lpstr>
      <vt:lpstr>Length Language</vt:lpstr>
      <vt:lpstr>Measure and compare the length of the objects.</vt:lpstr>
      <vt:lpstr>Measure and compare the length of the objects.</vt:lpstr>
      <vt:lpstr>Measure and compare the length of the objects.</vt:lpstr>
      <vt:lpstr>Measure and compare the length of the objects.</vt:lpstr>
      <vt:lpstr>Measure and compare the length of the objects.</vt:lpstr>
      <vt:lpstr>Measure and compare the height of the objects.</vt:lpstr>
      <vt:lpstr>Measure and compare the length of the objects.</vt:lpstr>
      <vt:lpstr>Measure and compare the length of the objects.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Kerlin</dc:creator>
  <cp:lastModifiedBy>Christopher Fennelly</cp:lastModifiedBy>
  <cp:revision>16</cp:revision>
  <dcterms:created xsi:type="dcterms:W3CDTF">2017-09-01T08:58:32Z</dcterms:created>
  <dcterms:modified xsi:type="dcterms:W3CDTF">2021-02-25T11:11:33Z</dcterms:modified>
</cp:coreProperties>
</file>